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56f527fc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56f527fc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8f082252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8f082252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f082252a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f082252a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8f082252a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8f082252a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56f527fc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56f527fc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56f527fc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56f527fc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99751a01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99751a01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56f527fc0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56f527fc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b99751a01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b99751a01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b99751a01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b99751a01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99751a01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99751a01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8f082252a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8f082252a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f082252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8f082252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8f082252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8f082252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f082252a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f082252a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56f527fc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56f527fc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5rxMdiCkQGk" TargetMode="Externa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f39WZcOZ1kw" TargetMode="External"/><Relationship Id="rId4" Type="http://schemas.openxmlformats.org/officeDocument/2006/relationships/image" Target="../media/image13.jpg"/><Relationship Id="rId5" Type="http://schemas.openxmlformats.org/officeDocument/2006/relationships/hyperlink" Target="http://www.youtube.com/watch?v=T13h3So6oFU" TargetMode="External"/><Relationship Id="rId6"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hyperlink" Target="https://drive.google.com/drive/u/1/folders/1HT-8_gX1_RTrNCV9wBcgb9W5eepmgHk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document/d/1hH3mjB9qaZzDgScmarQv4FjEyRIM_6oMSM-VfoE_n4s/edit#heading=h.9y0l91c8e8vs" TargetMode="External"/><Relationship Id="rId4" Type="http://schemas.openxmlformats.org/officeDocument/2006/relationships/hyperlink" Target="https://discord.gg/txzgV8jE" TargetMode="External"/><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learn.unity.com/tutorial/working-with-audio-components-2019-3#5f8fa3cbedbc2a3787f7d35d" TargetMode="External"/><Relationship Id="rId4" Type="http://schemas.openxmlformats.org/officeDocument/2006/relationships/hyperlink" Target="https://www.youtube.com/watch?v=_2BhQN7-bGk" TargetMode="External"/><Relationship Id="rId5" Type="http://schemas.openxmlformats.org/officeDocument/2006/relationships/hyperlink" Target="https://www.youtube.com/watch?v=sCObQSNRqN4" TargetMode="External"/><Relationship Id="rId6" Type="http://schemas.openxmlformats.org/officeDocument/2006/relationships/hyperlink" Target="https://www.youtube.com/watch?v=_E0JXOZDTKA" TargetMode="External"/><Relationship Id="rId7" Type="http://schemas.openxmlformats.org/officeDocument/2006/relationships/hyperlink" Target="https://www.youtube.com/watch?v=5rxMdiCkQG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k6lb1rHmAUY7trkv_C57NB9Lana9hQQp/view" TargetMode="Externa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46333" y="-7498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Audio &amp; Lighting</a:t>
            </a:r>
            <a:endParaRPr/>
          </a:p>
        </p:txBody>
      </p:sp>
      <p:sp>
        <p:nvSpPr>
          <p:cNvPr id="55" name="Google Shape;55;p13"/>
          <p:cNvSpPr txBox="1"/>
          <p:nvPr>
            <p:ph idx="1" type="subTitle"/>
          </p:nvPr>
        </p:nvSpPr>
        <p:spPr>
          <a:xfrm>
            <a:off x="311700" y="4350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Henry Bryant</a:t>
            </a:r>
            <a:endParaRPr/>
          </a:p>
        </p:txBody>
      </p:sp>
      <p:pic>
        <p:nvPicPr>
          <p:cNvPr id="56" name="Google Shape;56;p13"/>
          <p:cNvPicPr preferRelativeResize="0"/>
          <p:nvPr/>
        </p:nvPicPr>
        <p:blipFill>
          <a:blip r:embed="rId3">
            <a:alphaModFix/>
          </a:blip>
          <a:stretch>
            <a:fillRect/>
          </a:stretch>
        </p:blipFill>
        <p:spPr>
          <a:xfrm>
            <a:off x="1813850" y="1248275"/>
            <a:ext cx="5657710" cy="3178925"/>
          </a:xfrm>
          <a:prstGeom prst="rect">
            <a:avLst/>
          </a:prstGeom>
          <a:noFill/>
          <a:ln>
            <a:noFill/>
          </a:ln>
        </p:spPr>
      </p:pic>
      <p:pic>
        <p:nvPicPr>
          <p:cNvPr id="57" name="Google Shape;57;p13"/>
          <p:cNvPicPr preferRelativeResize="0"/>
          <p:nvPr/>
        </p:nvPicPr>
        <p:blipFill rotWithShape="1">
          <a:blip r:embed="rId4">
            <a:alphaModFix amt="80000"/>
          </a:blip>
          <a:srcRect b="0" l="37478" r="16033" t="27557"/>
          <a:stretch/>
        </p:blipFill>
        <p:spPr>
          <a:xfrm>
            <a:off x="4159425" y="1946975"/>
            <a:ext cx="904224" cy="792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Light Sources</a:t>
            </a:r>
            <a:endParaRPr/>
          </a:p>
        </p:txBody>
      </p:sp>
      <p:sp>
        <p:nvSpPr>
          <p:cNvPr id="121" name="Google Shape;121;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Directional Light</a:t>
            </a:r>
            <a:endParaRPr/>
          </a:p>
          <a:p>
            <a:pPr indent="-342900" lvl="0" marL="457200" rtl="0" algn="l">
              <a:spcBef>
                <a:spcPts val="0"/>
              </a:spcBef>
              <a:spcAft>
                <a:spcPts val="0"/>
              </a:spcAft>
              <a:buSzPts val="1800"/>
              <a:buChar char="●"/>
            </a:pPr>
            <a:r>
              <a:rPr lang="en"/>
              <a:t>Point Light</a:t>
            </a:r>
            <a:endParaRPr/>
          </a:p>
          <a:p>
            <a:pPr indent="-342900" lvl="0" marL="457200" rtl="0" algn="l">
              <a:spcBef>
                <a:spcPts val="0"/>
              </a:spcBef>
              <a:spcAft>
                <a:spcPts val="0"/>
              </a:spcAft>
              <a:buSzPts val="1800"/>
              <a:buChar char="●"/>
            </a:pPr>
            <a:r>
              <a:rPr lang="en"/>
              <a:t>Spot Light</a:t>
            </a:r>
            <a:endParaRPr/>
          </a:p>
          <a:p>
            <a:pPr indent="-342900" lvl="0" marL="457200" rtl="0" algn="l">
              <a:spcBef>
                <a:spcPts val="0"/>
              </a:spcBef>
              <a:spcAft>
                <a:spcPts val="0"/>
              </a:spcAft>
              <a:buSzPts val="1800"/>
              <a:buChar char="●"/>
            </a:pPr>
            <a:r>
              <a:rPr lang="en"/>
              <a:t>Area Light</a:t>
            </a:r>
            <a:endParaRPr/>
          </a:p>
        </p:txBody>
      </p:sp>
      <p:pic>
        <p:nvPicPr>
          <p:cNvPr id="122" name="Google Shape;122;p22"/>
          <p:cNvPicPr preferRelativeResize="0"/>
          <p:nvPr/>
        </p:nvPicPr>
        <p:blipFill>
          <a:blip r:embed="rId3">
            <a:alphaModFix/>
          </a:blip>
          <a:stretch>
            <a:fillRect/>
          </a:stretch>
        </p:blipFill>
        <p:spPr>
          <a:xfrm>
            <a:off x="107938" y="1106549"/>
            <a:ext cx="8928126" cy="3508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Lighting: </a:t>
            </a:r>
            <a:r>
              <a:rPr b="1" lang="en"/>
              <a:t>Realtime</a:t>
            </a:r>
            <a:endParaRPr b="1"/>
          </a:p>
          <a:p>
            <a:pPr indent="0" lvl="0" marL="0" rtl="0" algn="l">
              <a:spcBef>
                <a:spcPts val="0"/>
              </a:spcBef>
              <a:spcAft>
                <a:spcPts val="0"/>
              </a:spcAft>
              <a:buNone/>
            </a:pPr>
            <a:r>
              <a:t/>
            </a:r>
            <a:endParaRPr/>
          </a:p>
        </p:txBody>
      </p:sp>
      <p:sp>
        <p:nvSpPr>
          <p:cNvPr id="128" name="Google Shape;128;p23"/>
          <p:cNvSpPr txBox="1"/>
          <p:nvPr/>
        </p:nvSpPr>
        <p:spPr>
          <a:xfrm>
            <a:off x="496950" y="1998550"/>
            <a:ext cx="2081400" cy="25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29" name="Google Shape;129;p23"/>
          <p:cNvPicPr preferRelativeResize="0"/>
          <p:nvPr/>
        </p:nvPicPr>
        <p:blipFill>
          <a:blip r:embed="rId3">
            <a:alphaModFix/>
          </a:blip>
          <a:stretch>
            <a:fillRect/>
          </a:stretch>
        </p:blipFill>
        <p:spPr>
          <a:xfrm>
            <a:off x="3827125" y="1416525"/>
            <a:ext cx="5005175" cy="2615550"/>
          </a:xfrm>
          <a:prstGeom prst="rect">
            <a:avLst/>
          </a:prstGeom>
          <a:noFill/>
          <a:ln>
            <a:noFill/>
          </a:ln>
        </p:spPr>
      </p:pic>
      <p:sp>
        <p:nvSpPr>
          <p:cNvPr id="130" name="Google Shape;130;p23"/>
          <p:cNvSpPr txBox="1"/>
          <p:nvPr/>
        </p:nvSpPr>
        <p:spPr>
          <a:xfrm>
            <a:off x="472075" y="1460850"/>
            <a:ext cx="2912400" cy="32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Pros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Dynamic</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Shadows!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Cons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Performance heavy</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Example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Flashlight</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Day-cycle</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Lighting: </a:t>
            </a:r>
            <a:r>
              <a:rPr b="1" lang="en"/>
              <a:t>Static/Baked</a:t>
            </a:r>
            <a:endParaRPr b="1"/>
          </a:p>
          <a:p>
            <a:pPr indent="0" lvl="0" marL="0" rtl="0" algn="l">
              <a:spcBef>
                <a:spcPts val="0"/>
              </a:spcBef>
              <a:spcAft>
                <a:spcPts val="0"/>
              </a:spcAft>
              <a:buNone/>
            </a:pPr>
            <a:r>
              <a:t/>
            </a:r>
            <a:endParaRPr/>
          </a:p>
        </p:txBody>
      </p:sp>
      <p:sp>
        <p:nvSpPr>
          <p:cNvPr id="136" name="Google Shape;136;p24"/>
          <p:cNvSpPr txBox="1"/>
          <p:nvPr/>
        </p:nvSpPr>
        <p:spPr>
          <a:xfrm>
            <a:off x="4090350" y="4123325"/>
            <a:ext cx="61287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Precomputes lighting information</a:t>
            </a:r>
            <a:endParaRPr sz="1300">
              <a:solidFill>
                <a:schemeClr val="dk2"/>
              </a:solidFill>
            </a:endParaRPr>
          </a:p>
        </p:txBody>
      </p:sp>
      <p:pic>
        <p:nvPicPr>
          <p:cNvPr id="137" name="Google Shape;137;p24"/>
          <p:cNvPicPr preferRelativeResize="0"/>
          <p:nvPr/>
        </p:nvPicPr>
        <p:blipFill>
          <a:blip r:embed="rId3">
            <a:alphaModFix/>
          </a:blip>
          <a:stretch>
            <a:fillRect/>
          </a:stretch>
        </p:blipFill>
        <p:spPr>
          <a:xfrm>
            <a:off x="3781175" y="1391475"/>
            <a:ext cx="4753525" cy="2677550"/>
          </a:xfrm>
          <a:prstGeom prst="rect">
            <a:avLst/>
          </a:prstGeom>
          <a:noFill/>
          <a:ln>
            <a:noFill/>
          </a:ln>
        </p:spPr>
      </p:pic>
      <p:sp>
        <p:nvSpPr>
          <p:cNvPr id="138" name="Google Shape;138;p24"/>
          <p:cNvSpPr txBox="1"/>
          <p:nvPr/>
        </p:nvSpPr>
        <p:spPr>
          <a:xfrm>
            <a:off x="425100" y="1390400"/>
            <a:ext cx="3417300" cy="30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Pros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Optimal for Performance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Cons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Objects have to be static </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Lighting: </a:t>
            </a:r>
            <a:r>
              <a:rPr b="1" lang="en"/>
              <a:t>Mixed</a:t>
            </a:r>
            <a:endParaRPr b="1"/>
          </a:p>
          <a:p>
            <a:pPr indent="0" lvl="0" marL="0" rtl="0" algn="l">
              <a:spcBef>
                <a:spcPts val="0"/>
              </a:spcBef>
              <a:spcAft>
                <a:spcPts val="0"/>
              </a:spcAft>
              <a:buNone/>
            </a:pPr>
            <a:r>
              <a:t/>
            </a:r>
            <a:endParaRPr/>
          </a:p>
        </p:txBody>
      </p:sp>
      <p:sp>
        <p:nvSpPr>
          <p:cNvPr id="144" name="Google Shape;144;p25"/>
          <p:cNvSpPr txBox="1"/>
          <p:nvPr/>
        </p:nvSpPr>
        <p:spPr>
          <a:xfrm>
            <a:off x="767050" y="1416525"/>
            <a:ext cx="2617200" cy="27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Pros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Bakes some things while allowing for some realtime lighting!</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Cons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Sometimes can leave artifacts</a:t>
            </a:r>
            <a:endParaRPr sz="1800">
              <a:solidFill>
                <a:schemeClr val="dk2"/>
              </a:solidFill>
            </a:endParaRPr>
          </a:p>
        </p:txBody>
      </p:sp>
      <p:pic>
        <p:nvPicPr>
          <p:cNvPr id="145" name="Google Shape;145;p25"/>
          <p:cNvPicPr preferRelativeResize="0"/>
          <p:nvPr/>
        </p:nvPicPr>
        <p:blipFill>
          <a:blip r:embed="rId3">
            <a:alphaModFix/>
          </a:blip>
          <a:stretch>
            <a:fillRect/>
          </a:stretch>
        </p:blipFill>
        <p:spPr>
          <a:xfrm>
            <a:off x="3536650" y="1170125"/>
            <a:ext cx="5454949" cy="35634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Skyboxes</a:t>
            </a:r>
            <a:endParaRPr/>
          </a:p>
        </p:txBody>
      </p:sp>
      <p:pic>
        <p:nvPicPr>
          <p:cNvPr id="151" name="Google Shape;151;p26"/>
          <p:cNvPicPr preferRelativeResize="0"/>
          <p:nvPr/>
        </p:nvPicPr>
        <p:blipFill>
          <a:blip r:embed="rId3">
            <a:alphaModFix/>
          </a:blip>
          <a:stretch>
            <a:fillRect/>
          </a:stretch>
        </p:blipFill>
        <p:spPr>
          <a:xfrm>
            <a:off x="468775" y="0"/>
            <a:ext cx="2053050" cy="4819399"/>
          </a:xfrm>
          <a:prstGeom prst="rect">
            <a:avLst/>
          </a:prstGeom>
          <a:noFill/>
          <a:ln>
            <a:noFill/>
          </a:ln>
        </p:spPr>
      </p:pic>
      <p:pic>
        <p:nvPicPr>
          <p:cNvPr id="152" name="Google Shape;152;p26"/>
          <p:cNvPicPr preferRelativeResize="0"/>
          <p:nvPr/>
        </p:nvPicPr>
        <p:blipFill>
          <a:blip r:embed="rId4">
            <a:alphaModFix/>
          </a:blip>
          <a:stretch>
            <a:fillRect/>
          </a:stretch>
        </p:blipFill>
        <p:spPr>
          <a:xfrm>
            <a:off x="3014749" y="3513300"/>
            <a:ext cx="4876800" cy="1219200"/>
          </a:xfrm>
          <a:prstGeom prst="rect">
            <a:avLst/>
          </a:prstGeom>
          <a:noFill/>
          <a:ln>
            <a:noFill/>
          </a:ln>
        </p:spPr>
      </p:pic>
      <p:sp>
        <p:nvSpPr>
          <p:cNvPr id="153" name="Google Shape;153;p26"/>
          <p:cNvSpPr txBox="1"/>
          <p:nvPr/>
        </p:nvSpPr>
        <p:spPr>
          <a:xfrm>
            <a:off x="1059250" y="4819400"/>
            <a:ext cx="7047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6 sided</a:t>
            </a:r>
            <a:endParaRPr sz="800">
              <a:solidFill>
                <a:schemeClr val="dk2"/>
              </a:solidFill>
            </a:endParaRPr>
          </a:p>
        </p:txBody>
      </p:sp>
      <p:sp>
        <p:nvSpPr>
          <p:cNvPr id="154" name="Google Shape;154;p26"/>
          <p:cNvSpPr txBox="1"/>
          <p:nvPr/>
        </p:nvSpPr>
        <p:spPr>
          <a:xfrm>
            <a:off x="4948150" y="4732500"/>
            <a:ext cx="9141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panoramic</a:t>
            </a:r>
            <a:endParaRPr sz="800">
              <a:solidFill>
                <a:schemeClr val="dk2"/>
              </a:solidFill>
            </a:endParaRPr>
          </a:p>
        </p:txBody>
      </p:sp>
      <p:pic>
        <p:nvPicPr>
          <p:cNvPr id="155" name="Google Shape;155;p26"/>
          <p:cNvPicPr preferRelativeResize="0"/>
          <p:nvPr/>
        </p:nvPicPr>
        <p:blipFill>
          <a:blip r:embed="rId5">
            <a:alphaModFix/>
          </a:blip>
          <a:stretch>
            <a:fillRect/>
          </a:stretch>
        </p:blipFill>
        <p:spPr>
          <a:xfrm>
            <a:off x="6131675" y="445025"/>
            <a:ext cx="2759352" cy="2190775"/>
          </a:xfrm>
          <a:prstGeom prst="rect">
            <a:avLst/>
          </a:prstGeom>
          <a:noFill/>
          <a:ln>
            <a:noFill/>
          </a:ln>
        </p:spPr>
      </p:pic>
      <p:sp>
        <p:nvSpPr>
          <p:cNvPr id="156" name="Google Shape;156;p26"/>
          <p:cNvSpPr txBox="1"/>
          <p:nvPr/>
        </p:nvSpPr>
        <p:spPr>
          <a:xfrm>
            <a:off x="7101275" y="2661200"/>
            <a:ext cx="9141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Procedural</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pic>
        <p:nvPicPr>
          <p:cNvPr id="157" name="Google Shape;157;p26"/>
          <p:cNvPicPr preferRelativeResize="0"/>
          <p:nvPr/>
        </p:nvPicPr>
        <p:blipFill>
          <a:blip r:embed="rId6">
            <a:alphaModFix/>
          </a:blip>
          <a:stretch>
            <a:fillRect/>
          </a:stretch>
        </p:blipFill>
        <p:spPr>
          <a:xfrm>
            <a:off x="3061750" y="1099675"/>
            <a:ext cx="2659527" cy="1773025"/>
          </a:xfrm>
          <a:prstGeom prst="rect">
            <a:avLst/>
          </a:prstGeom>
          <a:noFill/>
          <a:ln>
            <a:noFill/>
          </a:ln>
        </p:spPr>
      </p:pic>
      <p:sp>
        <p:nvSpPr>
          <p:cNvPr id="158" name="Google Shape;158;p26"/>
          <p:cNvSpPr txBox="1"/>
          <p:nvPr/>
        </p:nvSpPr>
        <p:spPr>
          <a:xfrm>
            <a:off x="3824650" y="2872700"/>
            <a:ext cx="9141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HDR</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104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Light Probes</a:t>
            </a:r>
            <a:endParaRPr/>
          </a:p>
        </p:txBody>
      </p:sp>
      <p:pic>
        <p:nvPicPr>
          <p:cNvPr id="164" name="Google Shape;164;p27"/>
          <p:cNvPicPr preferRelativeResize="0"/>
          <p:nvPr/>
        </p:nvPicPr>
        <p:blipFill>
          <a:blip r:embed="rId3">
            <a:alphaModFix/>
          </a:blip>
          <a:stretch>
            <a:fillRect/>
          </a:stretch>
        </p:blipFill>
        <p:spPr>
          <a:xfrm>
            <a:off x="1547800" y="677200"/>
            <a:ext cx="6048375" cy="3162300"/>
          </a:xfrm>
          <a:prstGeom prst="rect">
            <a:avLst/>
          </a:prstGeom>
          <a:noFill/>
          <a:ln>
            <a:noFill/>
          </a:ln>
        </p:spPr>
      </p:pic>
      <p:sp>
        <p:nvSpPr>
          <p:cNvPr id="165" name="Google Shape;165;p27"/>
          <p:cNvSpPr txBox="1"/>
          <p:nvPr/>
        </p:nvSpPr>
        <p:spPr>
          <a:xfrm>
            <a:off x="1547850" y="3944000"/>
            <a:ext cx="6048300" cy="14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These are particularly important for lighting scenes that contain both static and dynamic objects.</a:t>
            </a:r>
            <a:endParaRPr sz="16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Lighting Demo</a:t>
            </a:r>
            <a:endParaRPr/>
          </a:p>
        </p:txBody>
      </p:sp>
      <p:pic>
        <p:nvPicPr>
          <p:cNvPr descr="🌟 Unlock the Secrets of Unity Lighting! 🌟&#10;&#10;🔦 Illuminate your Unity projects with this in-depth guide to lighting essentials! In this video, we delve into the world of Unity lighting, covering everything from how Unity simulates lighting using Global Illumination to what Light Sources Unity offers.&#10;&#10;🎓 What You'll Learn:&#10;&#10;Global Illumination: Understand the power of realistic lighting and its impact on your game's visual appeal.&#10;Baked Lighting: Dive into the process of pre-rendering lighting for static scenes, optimizing performance without sacrificing quality.&#10;Realtime Lighting: Learn how to dynamically adjust lighting in your scenes for a more interactive experience.&#10;Mixed Lighting: Explore the best of both worlds by combining baked and realtime lighting techniques.&#10;💡 Mastering Light Sources:&#10;&#10;Directional Lights: Mimic sunlight to cast long shadows and give your game a realistic outdoor feel.&#10;Point Lights: Illuminate your scene in all directions, simulating the effect of a light bulb or candle.&#10;Spot Lights: Create focused and dramatic lighting effects to highlight specific areas in your game.&#10;Area Lights: Achieve soft, diffused lighting for more natural and atmospheric scenes.&#10;&#10;Whether you're a beginner or an experienced Unity developer, this tutorial has something for everyone. Elevate your game's visuals and create immersive experiences with the power of Unity lighting!&#10;&#10;🍤Check Out My Patreon🍤&#10;https://www.patreon.com/FistFullofShrimp&#10;&#10;🔗 Relevant Links:&#10;&#10;📃Written Guide Here - https://fistfullofshrimp.com/light-up-your-game-unity-lighting-essentials/&#10;📽️Light Optimization - https://youtu.be/f39WZcOZ1kw&#10;📽️Light Probes - https://youtu.be/T13h3So6oFU&#10;📦Unity's URP Showcase Project - https://unity.com/demos/urp-3d-sample&#10;&#10;👍 If you found this video helpful, don't forget to like, share, and subscribe for more Unity tutorials!&#10;&#10;#Unity #GameDevelopment #LightingTutorial #Unity3D #GameDev #IndieDev #GamedevTutorial #Coding #IndieGameDev #UnityLighting" id="171" name="Google Shape;171;p28" title="Light Up Your Game : Unity Lighting Essentials!">
            <a:hlinkClick r:id="rId3"/>
          </p:cNvPr>
          <p:cNvPicPr preferRelativeResize="0"/>
          <p:nvPr/>
        </p:nvPicPr>
        <p:blipFill>
          <a:blip r:embed="rId4">
            <a:alphaModFix/>
          </a:blip>
          <a:stretch>
            <a:fillRect/>
          </a:stretch>
        </p:blipFill>
        <p:spPr>
          <a:xfrm>
            <a:off x="1658400" y="1017725"/>
            <a:ext cx="5827200" cy="327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Extra Lighting Tutorials</a:t>
            </a:r>
            <a:endParaRPr/>
          </a:p>
        </p:txBody>
      </p:sp>
      <p:sp>
        <p:nvSpPr>
          <p:cNvPr id="177" name="Google Shape;17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In this video, we go over a brief overview on how we can optimize our lights by adjusting URP settings. We also cover how to bake our lights to reduce the need for real-time lighting to improve performance!&#10;&#10;🍤Check Out My Patreon🍤&#10;https://www.patreon.com/FistFullofShrimp&#10;&#10;Written Tutorial&#10;https://fistfullofshrimp.com/unity-vr-optimization-lighting/&#10;&#10;Music Credits&#10;––––––––––––––––––––––––––––––&#10;Floating by Smith The Mister Hey Yeah, by Smith The Mister&#10;Smith The Mister Smith The Mister&#10;Free Download / Stream: [No Copyright Music] Floating by Smith The Mister  · Hip Hop &amp; Rap + Calm&#10;Music promoted by Audio Library Floating – Smith The Mister (No Copyright Music)&#10;––––––––––––––––––––––––––––––&#10;&#10;Lamp Model Attribute &#10;https://sketchfab.com/yacinebel" id="178" name="Google Shape;178;p29" title="Unity VR Optimization : Lighting and Light Mapping">
            <a:hlinkClick r:id="rId3"/>
          </p:cNvPr>
          <p:cNvPicPr preferRelativeResize="0"/>
          <p:nvPr/>
        </p:nvPicPr>
        <p:blipFill>
          <a:blip r:embed="rId4">
            <a:alphaModFix/>
          </a:blip>
          <a:stretch>
            <a:fillRect/>
          </a:stretch>
        </p:blipFill>
        <p:spPr>
          <a:xfrm>
            <a:off x="605300" y="1380109"/>
            <a:ext cx="3709950" cy="2074692"/>
          </a:xfrm>
          <a:prstGeom prst="rect">
            <a:avLst/>
          </a:prstGeom>
          <a:noFill/>
          <a:ln>
            <a:noFill/>
          </a:ln>
        </p:spPr>
      </p:pic>
      <p:pic>
        <p:nvPicPr>
          <p:cNvPr descr="In this video, we cover how to use Light Probes so we can use Dynamic Lighting in our VR projects.&#10;&#10;Light Probes are an invaluable tool in Unity for creating realistic lighting effects. These probes store information about how lighting behaves in a particular area and can be used to create dynamic lighting effects.&#10;&#10;🍤Check Out My Patreon🍤&#10;https://www.patreon.com/FistFullofShrimp&#10;&#10;Written Tutorial Found Here!&#10;https://fistfullofshrimp.com/unity-vr-optimization-light-probes/&#10;&#10;&#10;Music Credits&#10;––––––––––––––––––––––––––––––&#10;Floating by Smith The Mister Hey Yeah, by Smith The Mister&#10;Smith The Mister Smith The Mister&#10;Free Download / Stream: [No Copyright Music] Floating by Smith The Mister  · Hip Hop &amp; Rap + Calm&#10;Music promoted by Audio Library Floating – Smith The Mister (No Copyright Music)&#10;––––––––––––––––––––––––––––––" id="179" name="Google Shape;179;p29" title="Unity VR Optimization : Light Probes">
            <a:hlinkClick r:id="rId5"/>
          </p:cNvPr>
          <p:cNvPicPr preferRelativeResize="0"/>
          <p:nvPr/>
        </p:nvPicPr>
        <p:blipFill>
          <a:blip r:embed="rId6">
            <a:alphaModFix/>
          </a:blip>
          <a:stretch>
            <a:fillRect/>
          </a:stretch>
        </p:blipFill>
        <p:spPr>
          <a:xfrm>
            <a:off x="4946200" y="1380100"/>
            <a:ext cx="3709950" cy="208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a:t>
            </a:r>
            <a:endParaRPr/>
          </a:p>
        </p:txBody>
      </p:sp>
      <p:sp>
        <p:nvSpPr>
          <p:cNvPr id="63" name="Google Shape;63;p14"/>
          <p:cNvSpPr txBox="1"/>
          <p:nvPr/>
        </p:nvSpPr>
        <p:spPr>
          <a:xfrm>
            <a:off x="547050" y="1519075"/>
            <a:ext cx="2767800" cy="30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Colliders, Triggers, Scene Change, Animation, Buttons, Triggers</a:t>
            </a:r>
            <a:endParaRPr sz="2400">
              <a:solidFill>
                <a:schemeClr val="dk2"/>
              </a:solidFill>
            </a:endParaRPr>
          </a:p>
        </p:txBody>
      </p:sp>
      <p:pic>
        <p:nvPicPr>
          <p:cNvPr id="64" name="Google Shape;64;p14"/>
          <p:cNvPicPr preferRelativeResize="0"/>
          <p:nvPr/>
        </p:nvPicPr>
        <p:blipFill>
          <a:blip r:embed="rId3">
            <a:alphaModFix/>
          </a:blip>
          <a:stretch>
            <a:fillRect/>
          </a:stretch>
        </p:blipFill>
        <p:spPr>
          <a:xfrm>
            <a:off x="4709825" y="1257550"/>
            <a:ext cx="3399926" cy="2375600"/>
          </a:xfrm>
          <a:prstGeom prst="rect">
            <a:avLst/>
          </a:prstGeom>
          <a:noFill/>
          <a:ln>
            <a:noFill/>
          </a:ln>
        </p:spPr>
      </p:pic>
      <p:sp>
        <p:nvSpPr>
          <p:cNvPr id="65" name="Google Shape;65;p14"/>
          <p:cNvSpPr txBox="1"/>
          <p:nvPr/>
        </p:nvSpPr>
        <p:spPr>
          <a:xfrm>
            <a:off x="3107875" y="3851075"/>
            <a:ext cx="561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hlinkClick r:id="rId4"/>
              </a:rPr>
              <a:t>https://drive.google.com/drive/u/1/folders/1HT-8_gX1_RTrNCV9wBcgb9W5eepmgHk6</a:t>
            </a:r>
            <a:endParaRPr sz="13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81150" y="457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 </a:t>
            </a:r>
            <a:endParaRPr/>
          </a:p>
        </p:txBody>
      </p:sp>
      <p:sp>
        <p:nvSpPr>
          <p:cNvPr id="71" name="Google Shape;71;p15"/>
          <p:cNvSpPr txBox="1"/>
          <p:nvPr/>
        </p:nvSpPr>
        <p:spPr>
          <a:xfrm>
            <a:off x="381150" y="1152800"/>
            <a:ext cx="4494600" cy="31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strike="sngStrike">
                <a:solidFill>
                  <a:schemeClr val="dk2"/>
                </a:solidFill>
                <a:highlight>
                  <a:srgbClr val="FFFFFF"/>
                </a:highlight>
              </a:rPr>
              <a:t>Week 4 - </a:t>
            </a:r>
            <a:r>
              <a:rPr b="1" i="1" lang="en" sz="1800" strike="sngStrike">
                <a:solidFill>
                  <a:schemeClr val="dk2"/>
                </a:solidFill>
                <a:highlight>
                  <a:srgbClr val="FFFFFF"/>
                </a:highlight>
              </a:rPr>
              <a:t>Unity Collaboration</a:t>
            </a:r>
            <a:endParaRPr b="1" i="1" sz="1800" strike="sngStrike">
              <a:solidFill>
                <a:schemeClr val="dk2"/>
              </a:solidFill>
              <a:highlight>
                <a:srgbClr val="FFFFFF"/>
              </a:highlight>
            </a:endParaRPr>
          </a:p>
          <a:p>
            <a:pPr indent="0" lvl="0" marL="0" rtl="0" algn="l">
              <a:spcBef>
                <a:spcPts val="0"/>
              </a:spcBef>
              <a:spcAft>
                <a:spcPts val="0"/>
              </a:spcAft>
              <a:buNone/>
            </a:pPr>
            <a:r>
              <a:t/>
            </a:r>
            <a:endParaRPr b="1" i="1" sz="1800">
              <a:solidFill>
                <a:schemeClr val="dk2"/>
              </a:solidFill>
            </a:endParaRPr>
          </a:p>
          <a:p>
            <a:pPr indent="0" lvl="0" marL="0" rtl="0" algn="l">
              <a:spcBef>
                <a:spcPts val="0"/>
              </a:spcBef>
              <a:spcAft>
                <a:spcPts val="0"/>
              </a:spcAft>
              <a:buNone/>
            </a:pPr>
            <a:r>
              <a:rPr i="1" lang="en" sz="1800" strike="sngStrike">
                <a:solidFill>
                  <a:schemeClr val="dk2"/>
                </a:solidFill>
              </a:rPr>
              <a:t>Week 5 - </a:t>
            </a:r>
            <a:r>
              <a:rPr b="1" i="1" lang="en" sz="1800" strike="sngStrike">
                <a:solidFill>
                  <a:schemeClr val="dk2"/>
                </a:solidFill>
              </a:rPr>
              <a:t>Virtual Reality Setup</a:t>
            </a:r>
            <a:endParaRPr b="1" i="1" sz="1800" strike="sngStrike">
              <a:solidFill>
                <a:schemeClr val="dk2"/>
              </a:solidFill>
            </a:endParaRPr>
          </a:p>
          <a:p>
            <a:pPr indent="0" lvl="0" marL="0" rtl="0" algn="l">
              <a:spcBef>
                <a:spcPts val="0"/>
              </a:spcBef>
              <a:spcAft>
                <a:spcPts val="0"/>
              </a:spcAft>
              <a:buNone/>
            </a:pPr>
            <a:r>
              <a:t/>
            </a:r>
            <a:endParaRPr b="1" i="1" sz="1800" strike="sngStrike">
              <a:solidFill>
                <a:schemeClr val="dk2"/>
              </a:solidFill>
            </a:endParaRPr>
          </a:p>
          <a:p>
            <a:pPr indent="0" lvl="0" marL="0" rtl="0" algn="l">
              <a:spcBef>
                <a:spcPts val="0"/>
              </a:spcBef>
              <a:spcAft>
                <a:spcPts val="0"/>
              </a:spcAft>
              <a:buNone/>
            </a:pPr>
            <a:r>
              <a:rPr i="1" lang="en" sz="1800" strike="sngStrike">
                <a:solidFill>
                  <a:schemeClr val="dk2"/>
                </a:solidFill>
              </a:rPr>
              <a:t>Week 6 - </a:t>
            </a:r>
            <a:r>
              <a:rPr b="1" i="1" lang="en" sz="1800" strike="sngStrike">
                <a:solidFill>
                  <a:schemeClr val="dk2"/>
                </a:solidFill>
              </a:rPr>
              <a:t>Colliders, Triggers, Scene Changes, Animation, Buttons Triggers</a:t>
            </a:r>
            <a:endParaRPr b="1" i="1" sz="1800" strike="sngStrike">
              <a:solidFill>
                <a:schemeClr val="dk2"/>
              </a:solidFill>
            </a:endParaRPr>
          </a:p>
          <a:p>
            <a:pPr indent="0" lvl="0" marL="0" rtl="0" algn="l">
              <a:spcBef>
                <a:spcPts val="0"/>
              </a:spcBef>
              <a:spcAft>
                <a:spcPts val="0"/>
              </a:spcAft>
              <a:buNone/>
            </a:pPr>
            <a:r>
              <a:t/>
            </a:r>
            <a:endParaRPr b="1" i="1" sz="1800">
              <a:solidFill>
                <a:schemeClr val="dk2"/>
              </a:solidFill>
              <a:highlight>
                <a:srgbClr val="B7B7B7"/>
              </a:highlight>
            </a:endParaRPr>
          </a:p>
          <a:p>
            <a:pPr indent="0" lvl="0" marL="0" rtl="0" algn="l">
              <a:spcBef>
                <a:spcPts val="0"/>
              </a:spcBef>
              <a:spcAft>
                <a:spcPts val="0"/>
              </a:spcAft>
              <a:buNone/>
            </a:pPr>
            <a:r>
              <a:rPr i="1" lang="en" sz="1800" strike="sngStrike">
                <a:solidFill>
                  <a:schemeClr val="dk2"/>
                </a:solidFill>
              </a:rPr>
              <a:t>Week 7 - </a:t>
            </a:r>
            <a:r>
              <a:rPr b="1" i="1" lang="en" sz="1800" strike="sngStrike">
                <a:solidFill>
                  <a:srgbClr val="6AA84F"/>
                </a:solidFill>
              </a:rPr>
              <a:t>Spring Break</a:t>
            </a:r>
            <a:endParaRPr b="1" i="1" sz="1800" strike="sngStrike">
              <a:solidFill>
                <a:srgbClr val="6AA84F"/>
              </a:solidFill>
            </a:endParaRPr>
          </a:p>
          <a:p>
            <a:pPr indent="0" lvl="0" marL="0" rtl="0" algn="l">
              <a:spcBef>
                <a:spcPts val="0"/>
              </a:spcBef>
              <a:spcAft>
                <a:spcPts val="0"/>
              </a:spcAft>
              <a:buNone/>
            </a:pPr>
            <a:r>
              <a:t/>
            </a:r>
            <a:endParaRPr b="1" i="1" sz="1800">
              <a:solidFill>
                <a:srgbClr val="6AA84F"/>
              </a:solidFill>
            </a:endParaRPr>
          </a:p>
          <a:p>
            <a:pPr indent="0" lvl="0" marL="0" rtl="0" algn="l">
              <a:spcBef>
                <a:spcPts val="0"/>
              </a:spcBef>
              <a:spcAft>
                <a:spcPts val="0"/>
              </a:spcAft>
              <a:buClr>
                <a:schemeClr val="dk1"/>
              </a:buClr>
              <a:buSzPts val="1100"/>
              <a:buFont typeface="Arial"/>
              <a:buNone/>
            </a:pPr>
            <a:r>
              <a:rPr i="1" lang="en" sz="1800" strike="sngStrike">
                <a:solidFill>
                  <a:schemeClr val="dk2"/>
                </a:solidFill>
              </a:rPr>
              <a:t>Week 8 - </a:t>
            </a:r>
            <a:r>
              <a:rPr b="1" i="1" lang="en" sz="1800" strike="sngStrike">
                <a:solidFill>
                  <a:schemeClr val="dk2"/>
                </a:solidFill>
              </a:rPr>
              <a:t>Midterm Presentations</a:t>
            </a:r>
            <a:endParaRPr b="1" i="1" sz="1800" strike="sngStrike">
              <a:solidFill>
                <a:schemeClr val="dk2"/>
              </a:solidFill>
            </a:endParaRPr>
          </a:p>
          <a:p>
            <a:pPr indent="0" lvl="0" marL="0" rtl="0" algn="l">
              <a:spcBef>
                <a:spcPts val="0"/>
              </a:spcBef>
              <a:spcAft>
                <a:spcPts val="0"/>
              </a:spcAft>
              <a:buNone/>
            </a:pPr>
            <a:r>
              <a:t/>
            </a:r>
            <a:endParaRPr b="1" i="1" sz="1800">
              <a:solidFill>
                <a:schemeClr val="dk2"/>
              </a:solidFill>
              <a:highlight>
                <a:srgbClr val="B7B7B7"/>
              </a:highlight>
            </a:endParaRPr>
          </a:p>
          <a:p>
            <a:pPr indent="0" lvl="0" marL="0" rtl="0" algn="l">
              <a:spcBef>
                <a:spcPts val="0"/>
              </a:spcBef>
              <a:spcAft>
                <a:spcPts val="0"/>
              </a:spcAft>
              <a:buNone/>
            </a:pPr>
            <a:r>
              <a:rPr i="1" lang="en" sz="1800">
                <a:solidFill>
                  <a:schemeClr val="dk2"/>
                </a:solidFill>
                <a:highlight>
                  <a:srgbClr val="FFFF00"/>
                </a:highlight>
              </a:rPr>
              <a:t>Week 9/10 - </a:t>
            </a:r>
            <a:r>
              <a:rPr b="1" i="1" lang="en" sz="1800">
                <a:solidFill>
                  <a:schemeClr val="dk2"/>
                </a:solidFill>
                <a:highlight>
                  <a:srgbClr val="FFFF00"/>
                </a:highlight>
              </a:rPr>
              <a:t>Lighting &amp; Sounds</a:t>
            </a:r>
            <a:endParaRPr b="1" i="1" sz="1800">
              <a:solidFill>
                <a:schemeClr val="dk2"/>
              </a:solidFill>
              <a:highlight>
                <a:srgbClr val="FFFF00"/>
              </a:highlight>
            </a:endParaRPr>
          </a:p>
          <a:p>
            <a:pPr indent="0" lvl="0" marL="0" rtl="0" algn="l">
              <a:spcBef>
                <a:spcPts val="0"/>
              </a:spcBef>
              <a:spcAft>
                <a:spcPts val="0"/>
              </a:spcAft>
              <a:buNone/>
            </a:pPr>
            <a:r>
              <a:t/>
            </a:r>
            <a:endParaRPr b="1" i="1" sz="1800">
              <a:solidFill>
                <a:schemeClr val="dk2"/>
              </a:solidFill>
              <a:highlight>
                <a:srgbClr val="FFFF00"/>
              </a:highlight>
            </a:endParaRPr>
          </a:p>
          <a:p>
            <a:pPr indent="0" lvl="0" marL="0" rtl="0" algn="l">
              <a:spcBef>
                <a:spcPts val="0"/>
              </a:spcBef>
              <a:spcAft>
                <a:spcPts val="0"/>
              </a:spcAft>
              <a:buNone/>
            </a:pPr>
            <a:r>
              <a:rPr i="1" lang="en" sz="1800">
                <a:solidFill>
                  <a:schemeClr val="dk2"/>
                </a:solidFill>
              </a:rPr>
              <a:t>Week 11 - Optimization</a:t>
            </a:r>
            <a:endParaRPr i="1" sz="1800">
              <a:solidFill>
                <a:schemeClr val="dk2"/>
              </a:solidFill>
            </a:endParaRPr>
          </a:p>
          <a:p>
            <a:pPr indent="0" lvl="0" marL="0" rtl="0" algn="l">
              <a:spcBef>
                <a:spcPts val="0"/>
              </a:spcBef>
              <a:spcAft>
                <a:spcPts val="0"/>
              </a:spcAft>
              <a:buNone/>
            </a:pPr>
            <a:r>
              <a:t/>
            </a:r>
            <a:endParaRPr b="1" i="1" sz="1800">
              <a:solidFill>
                <a:schemeClr val="dk2"/>
              </a:solidFill>
              <a:highlight>
                <a:srgbClr val="FFFF00"/>
              </a:highlight>
            </a:endParaRPr>
          </a:p>
          <a:p>
            <a:pPr indent="0" lvl="0" marL="0" rtl="0" algn="l">
              <a:spcBef>
                <a:spcPts val="0"/>
              </a:spcBef>
              <a:spcAft>
                <a:spcPts val="0"/>
              </a:spcAft>
              <a:buNone/>
            </a:pPr>
            <a:r>
              <a:t/>
            </a:r>
            <a:endParaRPr b="1" i="1" sz="1800">
              <a:solidFill>
                <a:schemeClr val="dk2"/>
              </a:solidFill>
              <a:highlight>
                <a:srgbClr val="FFFF00"/>
              </a:highlight>
            </a:endParaRPr>
          </a:p>
        </p:txBody>
      </p:sp>
      <p:pic>
        <p:nvPicPr>
          <p:cNvPr id="72" name="Google Shape;72;p15"/>
          <p:cNvPicPr preferRelativeResize="0"/>
          <p:nvPr/>
        </p:nvPicPr>
        <p:blipFill>
          <a:blip r:embed="rId3">
            <a:alphaModFix/>
          </a:blip>
          <a:stretch>
            <a:fillRect/>
          </a:stretch>
        </p:blipFill>
        <p:spPr>
          <a:xfrm>
            <a:off x="4802407" y="1343425"/>
            <a:ext cx="3981484" cy="266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GCC Resources Doc</a:t>
            </a:r>
            <a:endParaRPr/>
          </a:p>
        </p:txBody>
      </p:sp>
      <p:sp>
        <p:nvSpPr>
          <p:cNvPr id="78" name="Google Shape;78;p16"/>
          <p:cNvSpPr txBox="1"/>
          <p:nvPr>
            <p:ph idx="1" type="body"/>
          </p:nvPr>
        </p:nvSpPr>
        <p:spPr>
          <a:xfrm>
            <a:off x="421575" y="1727100"/>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Game Creator Coalition at VCU’s Beginner Resources in Unity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Checkout the </a:t>
            </a:r>
            <a:r>
              <a:rPr lang="en" u="sng">
                <a:solidFill>
                  <a:schemeClr val="hlink"/>
                </a:solidFill>
                <a:hlinkClick r:id="rId4"/>
              </a:rPr>
              <a:t>GCC Discord</a:t>
            </a:r>
            <a:r>
              <a:rPr lang="en"/>
              <a:t> for Game Dev community at VCU</a:t>
            </a:r>
            <a:endParaRPr/>
          </a:p>
        </p:txBody>
      </p:sp>
      <p:pic>
        <p:nvPicPr>
          <p:cNvPr id="79" name="Google Shape;79;p16"/>
          <p:cNvPicPr preferRelativeResize="0"/>
          <p:nvPr/>
        </p:nvPicPr>
        <p:blipFill>
          <a:blip r:embed="rId5">
            <a:alphaModFix/>
          </a:blip>
          <a:stretch>
            <a:fillRect/>
          </a:stretch>
        </p:blipFill>
        <p:spPr>
          <a:xfrm>
            <a:off x="5408250" y="747900"/>
            <a:ext cx="2969294"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Sound</a:t>
            </a:r>
            <a:endParaRPr b="1"/>
          </a:p>
          <a:p>
            <a:pPr indent="0" lvl="0" marL="0" rtl="0" algn="l">
              <a:spcBef>
                <a:spcPts val="1200"/>
              </a:spcBef>
              <a:spcAft>
                <a:spcPts val="0"/>
              </a:spcAft>
              <a:buNone/>
            </a:pPr>
            <a:r>
              <a:rPr lang="en" u="sng">
                <a:solidFill>
                  <a:schemeClr val="hlink"/>
                </a:solidFill>
                <a:hlinkClick r:id="rId3"/>
              </a:rPr>
              <a:t>Unity Learn</a:t>
            </a:r>
            <a:endParaRPr/>
          </a:p>
          <a:p>
            <a:pPr indent="0" lvl="0" marL="0" rtl="0" algn="l">
              <a:spcBef>
                <a:spcPts val="1200"/>
              </a:spcBef>
              <a:spcAft>
                <a:spcPts val="0"/>
              </a:spcAft>
              <a:buNone/>
            </a:pPr>
            <a:r>
              <a:rPr lang="en" u="sng">
                <a:solidFill>
                  <a:schemeClr val="hlink"/>
                </a:solidFill>
                <a:hlinkClick r:id="rId4"/>
              </a:rPr>
              <a:t>Spatial Audio</a:t>
            </a:r>
            <a:endParaRPr/>
          </a:p>
          <a:p>
            <a:pPr indent="0" lvl="0" marL="0" rtl="0" algn="l">
              <a:spcBef>
                <a:spcPts val="1200"/>
              </a:spcBef>
              <a:spcAft>
                <a:spcPts val="1200"/>
              </a:spcAft>
              <a:buNone/>
            </a:pPr>
            <a:r>
              <a:rPr lang="en" u="sng">
                <a:solidFill>
                  <a:schemeClr val="hlink"/>
                </a:solidFill>
                <a:hlinkClick r:id="rId5"/>
              </a:rPr>
              <a:t>Example Audio Project</a:t>
            </a:r>
            <a:endParaRPr/>
          </a:p>
        </p:txBody>
      </p:sp>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Alternate Lighting &amp; Sound Guides</a:t>
            </a:r>
            <a:endParaRPr/>
          </a:p>
          <a:p>
            <a:pPr indent="0" lvl="0" marL="0" rtl="0" algn="l">
              <a:spcBef>
                <a:spcPts val="0"/>
              </a:spcBef>
              <a:spcAft>
                <a:spcPts val="0"/>
              </a:spcAft>
              <a:buNone/>
            </a:pPr>
            <a:r>
              <a:t/>
            </a:r>
            <a:endParaRPr/>
          </a:p>
        </p:txBody>
      </p:sp>
      <p:sp>
        <p:nvSpPr>
          <p:cNvPr id="86" name="Google Shape;86;p17"/>
          <p:cNvSpPr txBox="1"/>
          <p:nvPr>
            <p:ph idx="1" type="body"/>
          </p:nvPr>
        </p:nvSpPr>
        <p:spPr>
          <a:xfrm>
            <a:off x="48012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Lighting</a:t>
            </a:r>
            <a:endParaRPr b="1"/>
          </a:p>
          <a:p>
            <a:pPr indent="0" lvl="0" marL="0" rtl="0" algn="l">
              <a:spcBef>
                <a:spcPts val="1200"/>
              </a:spcBef>
              <a:spcAft>
                <a:spcPts val="0"/>
              </a:spcAft>
              <a:buNone/>
            </a:pPr>
            <a:r>
              <a:rPr lang="en" u="sng">
                <a:solidFill>
                  <a:schemeClr val="hlink"/>
                </a:solidFill>
                <a:hlinkClick r:id="rId6"/>
              </a:rPr>
              <a:t>Light probes</a:t>
            </a:r>
            <a:endParaRPr/>
          </a:p>
          <a:p>
            <a:pPr indent="0" lvl="0" marL="0" rtl="0" algn="l">
              <a:spcBef>
                <a:spcPts val="1200"/>
              </a:spcBef>
              <a:spcAft>
                <a:spcPts val="0"/>
              </a:spcAft>
              <a:buNone/>
            </a:pPr>
            <a:r>
              <a:rPr lang="en" u="sng">
                <a:solidFill>
                  <a:schemeClr val="hlink"/>
                </a:solidFill>
                <a:hlinkClick r:id="rId7"/>
              </a:rPr>
              <a:t>Light up Your Game - YT Tutorial</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Sound - </a:t>
            </a:r>
            <a:r>
              <a:rPr lang="en"/>
              <a:t>Things to Consider</a:t>
            </a:r>
            <a:endParaRPr/>
          </a:p>
        </p:txBody>
      </p:sp>
      <p:sp>
        <p:nvSpPr>
          <p:cNvPr id="92" name="Google Shape;92;p18"/>
          <p:cNvSpPr txBox="1"/>
          <p:nvPr>
            <p:ph idx="1" type="body"/>
          </p:nvPr>
        </p:nvSpPr>
        <p:spPr>
          <a:xfrm>
            <a:off x="496950" y="1773600"/>
            <a:ext cx="3134100" cy="21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Spatial Awareness</a:t>
            </a:r>
            <a:endParaRPr/>
          </a:p>
          <a:p>
            <a:pPr indent="-342900" lvl="0" marL="457200" rtl="0" algn="l">
              <a:spcBef>
                <a:spcPts val="0"/>
              </a:spcBef>
              <a:spcAft>
                <a:spcPts val="0"/>
              </a:spcAft>
              <a:buSzPts val="1800"/>
              <a:buChar char="●"/>
            </a:pPr>
            <a:r>
              <a:rPr lang="en"/>
              <a:t>Feedback/Interactivity</a:t>
            </a:r>
            <a:endParaRPr/>
          </a:p>
          <a:p>
            <a:pPr indent="-342900" lvl="0" marL="457200" rtl="0" algn="l">
              <a:spcBef>
                <a:spcPts val="0"/>
              </a:spcBef>
              <a:spcAft>
                <a:spcPts val="0"/>
              </a:spcAft>
              <a:buSzPts val="1800"/>
              <a:buChar char="●"/>
            </a:pPr>
            <a:r>
              <a:rPr lang="en"/>
              <a:t>Immersion/Storytelling</a:t>
            </a:r>
            <a:endParaRPr/>
          </a:p>
          <a:p>
            <a:pPr indent="-342900" lvl="0" marL="457200" rtl="0" algn="l">
              <a:spcBef>
                <a:spcPts val="0"/>
              </a:spcBef>
              <a:spcAft>
                <a:spcPts val="0"/>
              </a:spcAft>
              <a:buSzPts val="1800"/>
              <a:buChar char="●"/>
            </a:pPr>
            <a:r>
              <a:rPr lang="en"/>
              <a:t>Realism</a:t>
            </a:r>
            <a:endParaRPr/>
          </a:p>
        </p:txBody>
      </p:sp>
      <p:pic>
        <p:nvPicPr>
          <p:cNvPr id="93" name="Google Shape;93;p18"/>
          <p:cNvPicPr preferRelativeResize="0"/>
          <p:nvPr/>
        </p:nvPicPr>
        <p:blipFill>
          <a:blip r:embed="rId3">
            <a:alphaModFix/>
          </a:blip>
          <a:stretch>
            <a:fillRect/>
          </a:stretch>
        </p:blipFill>
        <p:spPr>
          <a:xfrm>
            <a:off x="4211725" y="1475400"/>
            <a:ext cx="4566100" cy="257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Audio in Unity</a:t>
            </a:r>
            <a:endParaRPr/>
          </a:p>
        </p:txBody>
      </p:sp>
      <p:sp>
        <p:nvSpPr>
          <p:cNvPr id="99" name="Google Shape;99;p19"/>
          <p:cNvSpPr txBox="1"/>
          <p:nvPr>
            <p:ph idx="1" type="body"/>
          </p:nvPr>
        </p:nvSpPr>
        <p:spPr>
          <a:xfrm>
            <a:off x="311700" y="1610175"/>
            <a:ext cx="365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Types of Audio in Unity:</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Ambient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Background music, doesn’t take into account position (2D)</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Spatial</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Proximity sounds, only if the player is in a certain area (3D)</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Eg: fire crackling</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This can be used to play different levels in both ears depending on orientation</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One-Shot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Audio files that just play once when triggered, can be 2D or 3D</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Button click sound</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Mixed</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Combine all these methods to create immersive </a:t>
            </a:r>
            <a:r>
              <a:rPr lang="en" sz="1100">
                <a:solidFill>
                  <a:schemeClr val="dk1"/>
                </a:solidFill>
              </a:rPr>
              <a:t>auditory</a:t>
            </a:r>
            <a:r>
              <a:rPr lang="en" sz="1100">
                <a:solidFill>
                  <a:schemeClr val="dk1"/>
                </a:solidFill>
              </a:rPr>
              <a:t> experiences.</a:t>
            </a:r>
            <a:endParaRPr sz="1100">
              <a:solidFill>
                <a:schemeClr val="dk1"/>
              </a:solidFill>
            </a:endParaRPr>
          </a:p>
        </p:txBody>
      </p:sp>
      <p:pic>
        <p:nvPicPr>
          <p:cNvPr id="100" name="Google Shape;100;p19"/>
          <p:cNvPicPr preferRelativeResize="0"/>
          <p:nvPr/>
        </p:nvPicPr>
        <p:blipFill>
          <a:blip r:embed="rId3">
            <a:alphaModFix/>
          </a:blip>
          <a:stretch>
            <a:fillRect/>
          </a:stretch>
        </p:blipFill>
        <p:spPr>
          <a:xfrm>
            <a:off x="4121100" y="1170125"/>
            <a:ext cx="4870500" cy="3386520"/>
          </a:xfrm>
          <a:prstGeom prst="rect">
            <a:avLst/>
          </a:prstGeom>
          <a:noFill/>
          <a:ln>
            <a:noFill/>
          </a:ln>
        </p:spPr>
      </p:pic>
      <p:sp>
        <p:nvSpPr>
          <p:cNvPr id="101" name="Google Shape;101;p19"/>
          <p:cNvSpPr/>
          <p:nvPr/>
        </p:nvSpPr>
        <p:spPr>
          <a:xfrm>
            <a:off x="7398375" y="1170125"/>
            <a:ext cx="871800" cy="30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9"/>
          <p:cNvSpPr/>
          <p:nvPr/>
        </p:nvSpPr>
        <p:spPr>
          <a:xfrm>
            <a:off x="4136100" y="1305075"/>
            <a:ext cx="871800" cy="30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Sound Demo</a:t>
            </a:r>
            <a:endParaRPr/>
          </a:p>
        </p:txBody>
      </p:sp>
      <p:pic>
        <p:nvPicPr>
          <p:cNvPr id="108" name="Google Shape;108;p20" title="Tutorial 4 Video (sound).mp4">
            <a:hlinkClick r:id="rId3"/>
          </p:cNvPr>
          <p:cNvPicPr preferRelativeResize="0"/>
          <p:nvPr/>
        </p:nvPicPr>
        <p:blipFill>
          <a:blip r:embed="rId4">
            <a:alphaModFix/>
          </a:blip>
          <a:stretch>
            <a:fillRect/>
          </a:stretch>
        </p:blipFill>
        <p:spPr>
          <a:xfrm>
            <a:off x="1105100" y="1017725"/>
            <a:ext cx="6792845"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Lighting</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1"/>
          <p:cNvPicPr preferRelativeResize="0"/>
          <p:nvPr/>
        </p:nvPicPr>
        <p:blipFill>
          <a:blip r:embed="rId3">
            <a:alphaModFix/>
          </a:blip>
          <a:stretch>
            <a:fillRect/>
          </a:stretch>
        </p:blipFill>
        <p:spPr>
          <a:xfrm>
            <a:off x="2000250" y="1080375"/>
            <a:ext cx="514350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